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39" d="100"/>
          <a:sy n="39" d="100"/>
        </p:scale>
        <p:origin x="968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76E4B2-9785-4B80-AA72-48EA2A8BF97D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C9212282-C045-4D8B-AF28-B7C619017EB1}">
      <dgm:prSet/>
      <dgm:spPr/>
      <dgm:t>
        <a:bodyPr/>
        <a:lstStyle/>
        <a:p>
          <a:r>
            <a:rPr lang="en-US"/>
            <a:t>Offense description: Categorical variable that includes DANGEROUS WEAPONS AND DANGEROUS DRUGS</a:t>
          </a:r>
        </a:p>
      </dgm:t>
    </dgm:pt>
    <dgm:pt modelId="{005A7A1C-0647-4EE5-9E53-1BBC0C0EB14C}" type="parTrans" cxnId="{E0D6FBC7-762A-4BDC-AAAE-29CE8B7DEBF4}">
      <dgm:prSet/>
      <dgm:spPr/>
      <dgm:t>
        <a:bodyPr/>
        <a:lstStyle/>
        <a:p>
          <a:endParaRPr lang="en-US"/>
        </a:p>
      </dgm:t>
    </dgm:pt>
    <dgm:pt modelId="{12BFCF3B-5020-46C5-B8D0-1BDEC1E2F78B}" type="sibTrans" cxnId="{E0D6FBC7-762A-4BDC-AAAE-29CE8B7DEBF4}">
      <dgm:prSet/>
      <dgm:spPr/>
      <dgm:t>
        <a:bodyPr/>
        <a:lstStyle/>
        <a:p>
          <a:endParaRPr lang="en-US"/>
        </a:p>
      </dgm:t>
    </dgm:pt>
    <dgm:pt modelId="{A74796FD-C29B-419F-B66F-8DDCA49E2AD8}">
      <dgm:prSet/>
      <dgm:spPr/>
      <dgm:t>
        <a:bodyPr/>
        <a:lstStyle/>
        <a:p>
          <a:r>
            <a:rPr lang="en-US"/>
            <a:t>Location: Categorical variable that includes QUEENS, MANHATTAN, BROOKLYN, ETC…</a:t>
          </a:r>
        </a:p>
      </dgm:t>
    </dgm:pt>
    <dgm:pt modelId="{61A2A29D-C748-40F3-BA0D-6608D892C8CC}" type="parTrans" cxnId="{176D10A0-67D8-45CD-881A-F07DCCCC056E}">
      <dgm:prSet/>
      <dgm:spPr/>
      <dgm:t>
        <a:bodyPr/>
        <a:lstStyle/>
        <a:p>
          <a:endParaRPr lang="en-US"/>
        </a:p>
      </dgm:t>
    </dgm:pt>
    <dgm:pt modelId="{DBDCB9AF-758F-47B1-A236-F803F4BF96EC}" type="sibTrans" cxnId="{176D10A0-67D8-45CD-881A-F07DCCCC056E}">
      <dgm:prSet/>
      <dgm:spPr/>
      <dgm:t>
        <a:bodyPr/>
        <a:lstStyle/>
        <a:p>
          <a:endParaRPr lang="en-US"/>
        </a:p>
      </dgm:t>
    </dgm:pt>
    <dgm:pt modelId="{DAACEB23-272D-4C53-87CE-835E4E7EDDBF}" type="pres">
      <dgm:prSet presAssocID="{3676E4B2-9785-4B80-AA72-48EA2A8BF97D}" presName="linear" presStyleCnt="0">
        <dgm:presLayoutVars>
          <dgm:animLvl val="lvl"/>
          <dgm:resizeHandles val="exact"/>
        </dgm:presLayoutVars>
      </dgm:prSet>
      <dgm:spPr/>
    </dgm:pt>
    <dgm:pt modelId="{14A8E1D7-2820-47AB-8ECD-6AE54B5C6AE8}" type="pres">
      <dgm:prSet presAssocID="{C9212282-C045-4D8B-AF28-B7C619017EB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3D7E618-2407-410A-81DD-69EF4DF8FF98}" type="pres">
      <dgm:prSet presAssocID="{12BFCF3B-5020-46C5-B8D0-1BDEC1E2F78B}" presName="spacer" presStyleCnt="0"/>
      <dgm:spPr/>
    </dgm:pt>
    <dgm:pt modelId="{6E614DE8-5970-47DD-958B-379418E370F8}" type="pres">
      <dgm:prSet presAssocID="{A74796FD-C29B-419F-B66F-8DDCA49E2AD8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DA145917-F957-420C-AD4E-5C0E60060B27}" type="presOf" srcId="{C9212282-C045-4D8B-AF28-B7C619017EB1}" destId="{14A8E1D7-2820-47AB-8ECD-6AE54B5C6AE8}" srcOrd="0" destOrd="0" presId="urn:microsoft.com/office/officeart/2005/8/layout/vList2"/>
    <dgm:cxn modelId="{F3B68522-DA4A-4E0A-9301-E2729391726D}" type="presOf" srcId="{3676E4B2-9785-4B80-AA72-48EA2A8BF97D}" destId="{DAACEB23-272D-4C53-87CE-835E4E7EDDBF}" srcOrd="0" destOrd="0" presId="urn:microsoft.com/office/officeart/2005/8/layout/vList2"/>
    <dgm:cxn modelId="{23B9A851-412E-43CA-9EF1-7575268D313F}" type="presOf" srcId="{A74796FD-C29B-419F-B66F-8DDCA49E2AD8}" destId="{6E614DE8-5970-47DD-958B-379418E370F8}" srcOrd="0" destOrd="0" presId="urn:microsoft.com/office/officeart/2005/8/layout/vList2"/>
    <dgm:cxn modelId="{176D10A0-67D8-45CD-881A-F07DCCCC056E}" srcId="{3676E4B2-9785-4B80-AA72-48EA2A8BF97D}" destId="{A74796FD-C29B-419F-B66F-8DDCA49E2AD8}" srcOrd="1" destOrd="0" parTransId="{61A2A29D-C748-40F3-BA0D-6608D892C8CC}" sibTransId="{DBDCB9AF-758F-47B1-A236-F803F4BF96EC}"/>
    <dgm:cxn modelId="{E0D6FBC7-762A-4BDC-AAAE-29CE8B7DEBF4}" srcId="{3676E4B2-9785-4B80-AA72-48EA2A8BF97D}" destId="{C9212282-C045-4D8B-AF28-B7C619017EB1}" srcOrd="0" destOrd="0" parTransId="{005A7A1C-0647-4EE5-9E53-1BBC0C0EB14C}" sibTransId="{12BFCF3B-5020-46C5-B8D0-1BDEC1E2F78B}"/>
    <dgm:cxn modelId="{A1E2E491-7EB1-40C8-BD98-C91C14B8F474}" type="presParOf" srcId="{DAACEB23-272D-4C53-87CE-835E4E7EDDBF}" destId="{14A8E1D7-2820-47AB-8ECD-6AE54B5C6AE8}" srcOrd="0" destOrd="0" presId="urn:microsoft.com/office/officeart/2005/8/layout/vList2"/>
    <dgm:cxn modelId="{69AFD54A-FFE2-41F9-BB46-2A61684B3CCA}" type="presParOf" srcId="{DAACEB23-272D-4C53-87CE-835E4E7EDDBF}" destId="{83D7E618-2407-410A-81DD-69EF4DF8FF98}" srcOrd="1" destOrd="0" presId="urn:microsoft.com/office/officeart/2005/8/layout/vList2"/>
    <dgm:cxn modelId="{5D5E94C3-91D8-4895-83A6-4C162608FBB1}" type="presParOf" srcId="{DAACEB23-272D-4C53-87CE-835E4E7EDDBF}" destId="{6E614DE8-5970-47DD-958B-379418E370F8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83EEF2F-17AE-4389-B66D-C3158FADB1C9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C8C8257-F742-4ACF-89BB-947675512984}">
      <dgm:prSet/>
      <dgm:spPr/>
      <dgm:t>
        <a:bodyPr/>
        <a:lstStyle/>
        <a:p>
          <a:r>
            <a:rPr lang="en-US"/>
            <a:t>Resource Allocation for the NYPD</a:t>
          </a:r>
        </a:p>
      </dgm:t>
    </dgm:pt>
    <dgm:pt modelId="{41EC9787-6579-47D1-BF23-CA6365F580AD}" type="parTrans" cxnId="{74A53B65-442A-4D5A-9026-CDCA56B3E84D}">
      <dgm:prSet/>
      <dgm:spPr/>
      <dgm:t>
        <a:bodyPr/>
        <a:lstStyle/>
        <a:p>
          <a:endParaRPr lang="en-US"/>
        </a:p>
      </dgm:t>
    </dgm:pt>
    <dgm:pt modelId="{54129B6B-7F42-4107-8EDD-B5AAD188E17D}" type="sibTrans" cxnId="{74A53B65-442A-4D5A-9026-CDCA56B3E84D}">
      <dgm:prSet/>
      <dgm:spPr/>
      <dgm:t>
        <a:bodyPr/>
        <a:lstStyle/>
        <a:p>
          <a:endParaRPr lang="en-US"/>
        </a:p>
      </dgm:t>
    </dgm:pt>
    <dgm:pt modelId="{7262D694-13C1-46AB-A5A0-544733CC7AA4}">
      <dgm:prSet/>
      <dgm:spPr/>
      <dgm:t>
        <a:bodyPr/>
        <a:lstStyle/>
        <a:p>
          <a:r>
            <a:rPr lang="en-US"/>
            <a:t>Public safety campaigns</a:t>
          </a:r>
        </a:p>
      </dgm:t>
    </dgm:pt>
    <dgm:pt modelId="{5B9D5B69-DE37-4A74-A6BF-F8C88AD94617}" type="parTrans" cxnId="{95344DD4-67C0-4420-A217-179A2FD70C90}">
      <dgm:prSet/>
      <dgm:spPr/>
      <dgm:t>
        <a:bodyPr/>
        <a:lstStyle/>
        <a:p>
          <a:endParaRPr lang="en-US"/>
        </a:p>
      </dgm:t>
    </dgm:pt>
    <dgm:pt modelId="{2FC4B942-3318-410D-8B7B-7B22EC62C932}" type="sibTrans" cxnId="{95344DD4-67C0-4420-A217-179A2FD70C90}">
      <dgm:prSet/>
      <dgm:spPr/>
      <dgm:t>
        <a:bodyPr/>
        <a:lstStyle/>
        <a:p>
          <a:endParaRPr lang="en-US"/>
        </a:p>
      </dgm:t>
    </dgm:pt>
    <dgm:pt modelId="{6B1436C3-BD80-47D7-8D25-0A3FD7166F76}">
      <dgm:prSet/>
      <dgm:spPr/>
      <dgm:t>
        <a:bodyPr/>
        <a:lstStyle/>
        <a:p>
          <a:r>
            <a:rPr lang="en-US"/>
            <a:t>Policy development</a:t>
          </a:r>
        </a:p>
      </dgm:t>
    </dgm:pt>
    <dgm:pt modelId="{BD07A80C-8BCD-432A-8A60-29CA08A31DCE}" type="parTrans" cxnId="{00598EEF-F989-4B22-9EC0-31A6B8B89633}">
      <dgm:prSet/>
      <dgm:spPr/>
      <dgm:t>
        <a:bodyPr/>
        <a:lstStyle/>
        <a:p>
          <a:endParaRPr lang="en-US"/>
        </a:p>
      </dgm:t>
    </dgm:pt>
    <dgm:pt modelId="{2D34C3CD-5651-4A4C-BD54-6EEEFDCE3E72}" type="sibTrans" cxnId="{00598EEF-F989-4B22-9EC0-31A6B8B89633}">
      <dgm:prSet/>
      <dgm:spPr/>
      <dgm:t>
        <a:bodyPr/>
        <a:lstStyle/>
        <a:p>
          <a:endParaRPr lang="en-US"/>
        </a:p>
      </dgm:t>
    </dgm:pt>
    <dgm:pt modelId="{512EFCE0-A52E-4CEB-9B37-E84D7D5E0E42}" type="pres">
      <dgm:prSet presAssocID="{D83EEF2F-17AE-4389-B66D-C3158FADB1C9}" presName="linear" presStyleCnt="0">
        <dgm:presLayoutVars>
          <dgm:animLvl val="lvl"/>
          <dgm:resizeHandles val="exact"/>
        </dgm:presLayoutVars>
      </dgm:prSet>
      <dgm:spPr/>
    </dgm:pt>
    <dgm:pt modelId="{D342EB22-6406-4C4B-BCF5-EC37E7BAAD6A}" type="pres">
      <dgm:prSet presAssocID="{7C8C8257-F742-4ACF-89BB-94767551298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D3BD939-C29D-4D97-974D-CE60A86B2A9B}" type="pres">
      <dgm:prSet presAssocID="{54129B6B-7F42-4107-8EDD-B5AAD188E17D}" presName="spacer" presStyleCnt="0"/>
      <dgm:spPr/>
    </dgm:pt>
    <dgm:pt modelId="{3F1AB733-0948-43B5-A445-80D241E6E871}" type="pres">
      <dgm:prSet presAssocID="{7262D694-13C1-46AB-A5A0-544733CC7AA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3E884B1-EE20-4343-889C-8A5E2672F0AC}" type="pres">
      <dgm:prSet presAssocID="{2FC4B942-3318-410D-8B7B-7B22EC62C932}" presName="spacer" presStyleCnt="0"/>
      <dgm:spPr/>
    </dgm:pt>
    <dgm:pt modelId="{65ED734B-5D7C-474C-B458-18C2FE566490}" type="pres">
      <dgm:prSet presAssocID="{6B1436C3-BD80-47D7-8D25-0A3FD7166F76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E0947606-8177-42B3-9CD5-E127217000F8}" type="presOf" srcId="{6B1436C3-BD80-47D7-8D25-0A3FD7166F76}" destId="{65ED734B-5D7C-474C-B458-18C2FE566490}" srcOrd="0" destOrd="0" presId="urn:microsoft.com/office/officeart/2005/8/layout/vList2"/>
    <dgm:cxn modelId="{74A53B65-442A-4D5A-9026-CDCA56B3E84D}" srcId="{D83EEF2F-17AE-4389-B66D-C3158FADB1C9}" destId="{7C8C8257-F742-4ACF-89BB-947675512984}" srcOrd="0" destOrd="0" parTransId="{41EC9787-6579-47D1-BF23-CA6365F580AD}" sibTransId="{54129B6B-7F42-4107-8EDD-B5AAD188E17D}"/>
    <dgm:cxn modelId="{90D3BE56-A26A-4689-9362-56E4AC3D54C9}" type="presOf" srcId="{7C8C8257-F742-4ACF-89BB-947675512984}" destId="{D342EB22-6406-4C4B-BCF5-EC37E7BAAD6A}" srcOrd="0" destOrd="0" presId="urn:microsoft.com/office/officeart/2005/8/layout/vList2"/>
    <dgm:cxn modelId="{957EB396-6D0B-43E1-946C-B89C3D707AD8}" type="presOf" srcId="{7262D694-13C1-46AB-A5A0-544733CC7AA4}" destId="{3F1AB733-0948-43B5-A445-80D241E6E871}" srcOrd="0" destOrd="0" presId="urn:microsoft.com/office/officeart/2005/8/layout/vList2"/>
    <dgm:cxn modelId="{95344DD4-67C0-4420-A217-179A2FD70C90}" srcId="{D83EEF2F-17AE-4389-B66D-C3158FADB1C9}" destId="{7262D694-13C1-46AB-A5A0-544733CC7AA4}" srcOrd="1" destOrd="0" parTransId="{5B9D5B69-DE37-4A74-A6BF-F8C88AD94617}" sibTransId="{2FC4B942-3318-410D-8B7B-7B22EC62C932}"/>
    <dgm:cxn modelId="{329A92D7-5FE3-4A98-B238-67E9A2C7698A}" type="presOf" srcId="{D83EEF2F-17AE-4389-B66D-C3158FADB1C9}" destId="{512EFCE0-A52E-4CEB-9B37-E84D7D5E0E42}" srcOrd="0" destOrd="0" presId="urn:microsoft.com/office/officeart/2005/8/layout/vList2"/>
    <dgm:cxn modelId="{00598EEF-F989-4B22-9EC0-31A6B8B89633}" srcId="{D83EEF2F-17AE-4389-B66D-C3158FADB1C9}" destId="{6B1436C3-BD80-47D7-8D25-0A3FD7166F76}" srcOrd="2" destOrd="0" parTransId="{BD07A80C-8BCD-432A-8A60-29CA08A31DCE}" sibTransId="{2D34C3CD-5651-4A4C-BD54-6EEEFDCE3E72}"/>
    <dgm:cxn modelId="{FF37A36D-8166-44CD-A710-7EA54825081F}" type="presParOf" srcId="{512EFCE0-A52E-4CEB-9B37-E84D7D5E0E42}" destId="{D342EB22-6406-4C4B-BCF5-EC37E7BAAD6A}" srcOrd="0" destOrd="0" presId="urn:microsoft.com/office/officeart/2005/8/layout/vList2"/>
    <dgm:cxn modelId="{5F33130F-F1F3-4314-A507-054521510B8A}" type="presParOf" srcId="{512EFCE0-A52E-4CEB-9B37-E84D7D5E0E42}" destId="{4D3BD939-C29D-4D97-974D-CE60A86B2A9B}" srcOrd="1" destOrd="0" presId="urn:microsoft.com/office/officeart/2005/8/layout/vList2"/>
    <dgm:cxn modelId="{8F7C3971-EC1B-4C65-8211-3E72604BC54C}" type="presParOf" srcId="{512EFCE0-A52E-4CEB-9B37-E84D7D5E0E42}" destId="{3F1AB733-0948-43B5-A445-80D241E6E871}" srcOrd="2" destOrd="0" presId="urn:microsoft.com/office/officeart/2005/8/layout/vList2"/>
    <dgm:cxn modelId="{A1526950-1088-405C-AB3C-EEAC49A63492}" type="presParOf" srcId="{512EFCE0-A52E-4CEB-9B37-E84D7D5E0E42}" destId="{13E884B1-EE20-4343-889C-8A5E2672F0AC}" srcOrd="3" destOrd="0" presId="urn:microsoft.com/office/officeart/2005/8/layout/vList2"/>
    <dgm:cxn modelId="{773DFAAE-7C97-446C-B5A8-262AA73C7335}" type="presParOf" srcId="{512EFCE0-A52E-4CEB-9B37-E84D7D5E0E42}" destId="{65ED734B-5D7C-474C-B458-18C2FE566490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8A8D2FC-7FB8-4AA2-967F-E3AA6D22AF19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581013E-C06D-4701-A4DD-495251C77146}">
      <dgm:prSet/>
      <dgm:spPr/>
      <dgm:t>
        <a:bodyPr/>
        <a:lstStyle/>
        <a:p>
          <a:r>
            <a:rPr lang="en-US"/>
            <a:t>Potential bias in the dependent variable (weather affects the response time)</a:t>
          </a:r>
        </a:p>
      </dgm:t>
    </dgm:pt>
    <dgm:pt modelId="{A31E68C6-F4A0-4CB7-9C00-ACFB6CEE2440}" type="parTrans" cxnId="{31D39E5C-56D1-4308-80AF-345AD208ACD2}">
      <dgm:prSet/>
      <dgm:spPr/>
      <dgm:t>
        <a:bodyPr/>
        <a:lstStyle/>
        <a:p>
          <a:endParaRPr lang="en-US"/>
        </a:p>
      </dgm:t>
    </dgm:pt>
    <dgm:pt modelId="{E0198664-3A17-4DEE-AE66-2FA08D9FA492}" type="sibTrans" cxnId="{31D39E5C-56D1-4308-80AF-345AD208ACD2}">
      <dgm:prSet/>
      <dgm:spPr/>
      <dgm:t>
        <a:bodyPr/>
        <a:lstStyle/>
        <a:p>
          <a:endParaRPr lang="en-US"/>
        </a:p>
      </dgm:t>
    </dgm:pt>
    <dgm:pt modelId="{3B5EF85A-E553-4976-A1A3-CB835E628692}">
      <dgm:prSet/>
      <dgm:spPr/>
      <dgm:t>
        <a:bodyPr/>
        <a:lstStyle/>
        <a:p>
          <a:r>
            <a:rPr lang="en-US"/>
            <a:t>Limited scope (2021-2022) restricts broader application of this analysis.</a:t>
          </a:r>
        </a:p>
      </dgm:t>
    </dgm:pt>
    <dgm:pt modelId="{F82EEAF8-9AAE-416C-A05D-95350450670F}" type="parTrans" cxnId="{F31E2409-C4A6-4881-9D9F-D7312F8642BD}">
      <dgm:prSet/>
      <dgm:spPr/>
      <dgm:t>
        <a:bodyPr/>
        <a:lstStyle/>
        <a:p>
          <a:endParaRPr lang="en-US"/>
        </a:p>
      </dgm:t>
    </dgm:pt>
    <dgm:pt modelId="{746728B0-5664-442C-9903-4D7CC37CD865}" type="sibTrans" cxnId="{F31E2409-C4A6-4881-9D9F-D7312F8642BD}">
      <dgm:prSet/>
      <dgm:spPr/>
      <dgm:t>
        <a:bodyPr/>
        <a:lstStyle/>
        <a:p>
          <a:endParaRPr lang="en-US"/>
        </a:p>
      </dgm:t>
    </dgm:pt>
    <dgm:pt modelId="{260E0769-D57F-4ADC-8870-C2CBB92198BC}" type="pres">
      <dgm:prSet presAssocID="{78A8D2FC-7FB8-4AA2-967F-E3AA6D22AF19}" presName="linear" presStyleCnt="0">
        <dgm:presLayoutVars>
          <dgm:animLvl val="lvl"/>
          <dgm:resizeHandles val="exact"/>
        </dgm:presLayoutVars>
      </dgm:prSet>
      <dgm:spPr/>
    </dgm:pt>
    <dgm:pt modelId="{9E2ADBA4-4A66-4A95-86AD-6BE7A6756C74}" type="pres">
      <dgm:prSet presAssocID="{E581013E-C06D-4701-A4DD-495251C77146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F2F9CFB6-51F7-4FAC-8B8D-5C2B46DFD925}" type="pres">
      <dgm:prSet presAssocID="{E0198664-3A17-4DEE-AE66-2FA08D9FA492}" presName="spacer" presStyleCnt="0"/>
      <dgm:spPr/>
    </dgm:pt>
    <dgm:pt modelId="{CC9EB6D2-83B4-40F8-A8AB-E32392FBB4B2}" type="pres">
      <dgm:prSet presAssocID="{3B5EF85A-E553-4976-A1A3-CB835E628692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F31E2409-C4A6-4881-9D9F-D7312F8642BD}" srcId="{78A8D2FC-7FB8-4AA2-967F-E3AA6D22AF19}" destId="{3B5EF85A-E553-4976-A1A3-CB835E628692}" srcOrd="1" destOrd="0" parTransId="{F82EEAF8-9AAE-416C-A05D-95350450670F}" sibTransId="{746728B0-5664-442C-9903-4D7CC37CD865}"/>
    <dgm:cxn modelId="{67FE7F28-EB63-47D9-B714-0A485207C2B6}" type="presOf" srcId="{3B5EF85A-E553-4976-A1A3-CB835E628692}" destId="{CC9EB6D2-83B4-40F8-A8AB-E32392FBB4B2}" srcOrd="0" destOrd="0" presId="urn:microsoft.com/office/officeart/2005/8/layout/vList2"/>
    <dgm:cxn modelId="{723E9B2B-40B7-4A50-8176-00329862F5CD}" type="presOf" srcId="{E581013E-C06D-4701-A4DD-495251C77146}" destId="{9E2ADBA4-4A66-4A95-86AD-6BE7A6756C74}" srcOrd="0" destOrd="0" presId="urn:microsoft.com/office/officeart/2005/8/layout/vList2"/>
    <dgm:cxn modelId="{31D39E5C-56D1-4308-80AF-345AD208ACD2}" srcId="{78A8D2FC-7FB8-4AA2-967F-E3AA6D22AF19}" destId="{E581013E-C06D-4701-A4DD-495251C77146}" srcOrd="0" destOrd="0" parTransId="{A31E68C6-F4A0-4CB7-9C00-ACFB6CEE2440}" sibTransId="{E0198664-3A17-4DEE-AE66-2FA08D9FA492}"/>
    <dgm:cxn modelId="{B575DF85-924E-4C38-A361-762DE562FEF3}" type="presOf" srcId="{78A8D2FC-7FB8-4AA2-967F-E3AA6D22AF19}" destId="{260E0769-D57F-4ADC-8870-C2CBB92198BC}" srcOrd="0" destOrd="0" presId="urn:microsoft.com/office/officeart/2005/8/layout/vList2"/>
    <dgm:cxn modelId="{1ED8BB5D-5B9B-4047-AAA1-69334714EB3E}" type="presParOf" srcId="{260E0769-D57F-4ADC-8870-C2CBB92198BC}" destId="{9E2ADBA4-4A66-4A95-86AD-6BE7A6756C74}" srcOrd="0" destOrd="0" presId="urn:microsoft.com/office/officeart/2005/8/layout/vList2"/>
    <dgm:cxn modelId="{BCB66E61-B808-4A6D-8149-EB1F6FBBF51E}" type="presParOf" srcId="{260E0769-D57F-4ADC-8870-C2CBB92198BC}" destId="{F2F9CFB6-51F7-4FAC-8B8D-5C2B46DFD925}" srcOrd="1" destOrd="0" presId="urn:microsoft.com/office/officeart/2005/8/layout/vList2"/>
    <dgm:cxn modelId="{5AF644C5-9583-471B-84B4-B021E96D8306}" type="presParOf" srcId="{260E0769-D57F-4ADC-8870-C2CBB92198BC}" destId="{CC9EB6D2-83B4-40F8-A8AB-E32392FBB4B2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A8E1D7-2820-47AB-8ECD-6AE54B5C6AE8}">
      <dsp:nvSpPr>
        <dsp:cNvPr id="0" name=""/>
        <dsp:cNvSpPr/>
      </dsp:nvSpPr>
      <dsp:spPr>
        <a:xfrm>
          <a:off x="0" y="32989"/>
          <a:ext cx="6666833" cy="264069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Offense description: Categorical variable that includes DANGEROUS WEAPONS AND DANGEROUS DRUGS</a:t>
          </a:r>
        </a:p>
      </dsp:txBody>
      <dsp:txXfrm>
        <a:off x="128908" y="161897"/>
        <a:ext cx="6409017" cy="2382874"/>
      </dsp:txXfrm>
    </dsp:sp>
    <dsp:sp modelId="{6E614DE8-5970-47DD-958B-379418E370F8}">
      <dsp:nvSpPr>
        <dsp:cNvPr id="0" name=""/>
        <dsp:cNvSpPr/>
      </dsp:nvSpPr>
      <dsp:spPr>
        <a:xfrm>
          <a:off x="0" y="2780239"/>
          <a:ext cx="6666833" cy="2640690"/>
        </a:xfrm>
        <a:prstGeom prst="round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Location: Categorical variable that includes QUEENS, MANHATTAN, BROOKLYN, ETC…</a:t>
          </a:r>
        </a:p>
      </dsp:txBody>
      <dsp:txXfrm>
        <a:off x="128908" y="2909147"/>
        <a:ext cx="6409017" cy="23828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42EB22-6406-4C4B-BCF5-EC37E7BAAD6A}">
      <dsp:nvSpPr>
        <dsp:cNvPr id="0" name=""/>
        <dsp:cNvSpPr/>
      </dsp:nvSpPr>
      <dsp:spPr>
        <a:xfrm>
          <a:off x="0" y="37309"/>
          <a:ext cx="6666833" cy="17105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Resource Allocation for the NYPD</a:t>
          </a:r>
        </a:p>
      </dsp:txBody>
      <dsp:txXfrm>
        <a:off x="83502" y="120811"/>
        <a:ext cx="6499829" cy="1543536"/>
      </dsp:txXfrm>
    </dsp:sp>
    <dsp:sp modelId="{3F1AB733-0948-43B5-A445-80D241E6E871}">
      <dsp:nvSpPr>
        <dsp:cNvPr id="0" name=""/>
        <dsp:cNvSpPr/>
      </dsp:nvSpPr>
      <dsp:spPr>
        <a:xfrm>
          <a:off x="0" y="1871689"/>
          <a:ext cx="6666833" cy="1710540"/>
        </a:xfrm>
        <a:prstGeom prst="roundRect">
          <a:avLst/>
        </a:prstGeom>
        <a:gradFill rotWithShape="0">
          <a:gsLst>
            <a:gs pos="0">
              <a:schemeClr val="accent2">
                <a:hueOff val="-727682"/>
                <a:satOff val="-41964"/>
                <a:lumOff val="43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727682"/>
                <a:satOff val="-41964"/>
                <a:lumOff val="43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727682"/>
                <a:satOff val="-41964"/>
                <a:lumOff val="43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Public safety campaigns</a:t>
          </a:r>
        </a:p>
      </dsp:txBody>
      <dsp:txXfrm>
        <a:off x="83502" y="1955191"/>
        <a:ext cx="6499829" cy="1543536"/>
      </dsp:txXfrm>
    </dsp:sp>
    <dsp:sp modelId="{65ED734B-5D7C-474C-B458-18C2FE566490}">
      <dsp:nvSpPr>
        <dsp:cNvPr id="0" name=""/>
        <dsp:cNvSpPr/>
      </dsp:nvSpPr>
      <dsp:spPr>
        <a:xfrm>
          <a:off x="0" y="3706069"/>
          <a:ext cx="6666833" cy="171054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Policy development</a:t>
          </a:r>
        </a:p>
      </dsp:txBody>
      <dsp:txXfrm>
        <a:off x="83502" y="3789571"/>
        <a:ext cx="6499829" cy="15435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2ADBA4-4A66-4A95-86AD-6BE7A6756C74}">
      <dsp:nvSpPr>
        <dsp:cNvPr id="0" name=""/>
        <dsp:cNvSpPr/>
      </dsp:nvSpPr>
      <dsp:spPr>
        <a:xfrm>
          <a:off x="0" y="469759"/>
          <a:ext cx="6666833" cy="21996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Potential bias in the dependent variable (weather affects the response time)</a:t>
          </a:r>
        </a:p>
      </dsp:txBody>
      <dsp:txXfrm>
        <a:off x="107376" y="577135"/>
        <a:ext cx="6452081" cy="1984848"/>
      </dsp:txXfrm>
    </dsp:sp>
    <dsp:sp modelId="{CC9EB6D2-83B4-40F8-A8AB-E32392FBB4B2}">
      <dsp:nvSpPr>
        <dsp:cNvPr id="0" name=""/>
        <dsp:cNvSpPr/>
      </dsp:nvSpPr>
      <dsp:spPr>
        <a:xfrm>
          <a:off x="0" y="2784560"/>
          <a:ext cx="6666833" cy="219960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Limited scope (2021-2022) restricts broader application of this analysis.</a:t>
          </a:r>
        </a:p>
      </dsp:txBody>
      <dsp:txXfrm>
        <a:off x="107376" y="2891936"/>
        <a:ext cx="6452081" cy="19848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8D674-7373-991A-6F0E-9558142B39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664E1F-147B-3D16-A1B3-311E92A371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8F7628-5397-E19F-2D5B-4479C7D65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92201-867E-48D1-9BD5-67E4D3619CF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30A65D-46BE-3F3F-B887-37E7934CC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0A17EA-B5CE-EBEC-F507-E79E68C59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DDFC4-FB14-4957-80D1-A4F099495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909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F0292-5CE7-8D11-A105-5FE7499DD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D71E74-F37B-2799-97B1-17C5AEA704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783EC8-0D8D-931E-2761-4CF938BD5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92201-867E-48D1-9BD5-67E4D3619CF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CFB28-B48D-1DEF-5F5F-5B80EBA7C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F369C-587F-4F06-6D7B-F4BD29FBB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DDFC4-FB14-4957-80D1-A4F099495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072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5F8A2E-2DFA-23DB-359E-AA415D0FB3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F94397-32BC-98A1-1346-059D3FEB93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6882B5-6A46-A563-D6E6-23B3CFCBC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92201-867E-48D1-9BD5-67E4D3619CF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F85728-7BC2-3C49-C2C3-75F910C11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2BB624-261F-2ADD-D2E6-0A5D3A81B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DDFC4-FB14-4957-80D1-A4F099495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483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173DF-54B9-0673-9C43-3611A84D2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B9747-4222-733E-890F-18F8667479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15BAFD-A8CF-B534-897F-BBCF2B29A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92201-867E-48D1-9BD5-67E4D3619CF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D6E48-1CA4-99B6-E733-F20626461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C64D9E-D225-F24E-EA94-6F1565651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DDFC4-FB14-4957-80D1-A4F099495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910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ECBD0-3B2F-D683-6287-335729C0F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370918-1228-4DAB-497B-DE7C36379D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C9B8A-F5A3-A101-E45B-59BF30F57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92201-867E-48D1-9BD5-67E4D3619CF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9819F-BCE0-CE55-CD33-FAC83BFCE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C8B112-D873-F5C7-1346-F1C2F432A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DDFC4-FB14-4957-80D1-A4F099495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518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211F5-9361-1731-6DBF-7F4AAE1BA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BFB67-29C4-6478-FFB5-4134F92DE3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4B5D30-E1EA-2356-1D10-EC239B53B5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FBF0BB-1524-E87C-E32F-4A692230C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92201-867E-48D1-9BD5-67E4D3619CF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4B2934-34DE-0F44-4125-0FBFA2FF5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29F751-E9FE-607A-EC3F-DDCE0E1B5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DDFC4-FB14-4957-80D1-A4F099495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359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014B1-631F-0CED-F979-390B0A663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DED976-3C93-D5C2-7D94-8E222BB5A1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E88A72-92A0-5DF8-69CF-3CC54E8B13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2CDDA5-395C-91A4-2330-4E6E2B974D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169E41-14CA-FC0B-2C14-83E23A6CA9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3B5BB4-9740-4B62-CE45-53F7ADFD4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92201-867E-48D1-9BD5-67E4D3619CF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580E7F-9E7C-90BE-A322-4E65A74C2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5ADD7F-2B10-2927-613D-9FAC47D45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DDFC4-FB14-4957-80D1-A4F099495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25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4ED46-2F78-9E56-05D7-A3A6EE095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9A37E9-908F-D247-6D0C-C6CB5532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92201-867E-48D1-9BD5-67E4D3619CF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2D48BC-20B0-E310-5A7B-35DA0A795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FD115F-811A-0B97-37B6-8177B8812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DDFC4-FB14-4957-80D1-A4F099495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444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E88FD8-D0D9-E541-5815-D693684AC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92201-867E-48D1-9BD5-67E4D3619CF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70E757-BBDF-FC05-7BD1-99B00F8A2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E19F5-BEF9-A7EB-C2B9-682466004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DDFC4-FB14-4957-80D1-A4F099495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155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886EA-0F74-22F4-73C8-C6BB762F2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5E9F7-7DAE-9018-7A67-1DE23AC928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CFE892-A153-9C24-A889-EDFED2AB97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563718-648D-C8DA-F489-2A3147B49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92201-867E-48D1-9BD5-67E4D3619CF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D5A186-0355-5B26-D32A-E41C6B9E0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97C541-1BF0-258C-1A2B-60A063DEF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DDFC4-FB14-4957-80D1-A4F099495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13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BAA1D-70ED-2361-6459-8710B0BD2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4AE6CB-9E38-134F-B490-2CDBED7DB2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A4F9B1-9148-77EC-E232-FBBCFBEF66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0815CE-07CA-CBEE-6EF8-A2DD5D083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92201-867E-48D1-9BD5-67E4D3619CF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406FFF-130B-B1DD-E703-ED75B5B71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F187CA-B3E9-0002-3F9B-CCD21F8B8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DDFC4-FB14-4957-80D1-A4F099495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109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ADE5ED-4583-B66B-98FB-76787850B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6B6E88-27E9-508F-1F60-EB28FF043B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76B26-E1FB-6B80-A732-6658993E57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F92201-867E-48D1-9BD5-67E4D3619CF7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B3455-066F-1F03-ED30-1D43E3A707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B1AA9-0C81-0FBC-3F75-65947A70CD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DDFC4-FB14-4957-80D1-A4F099495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904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1DF91F20-B96F-4F77-AC3E-2CDD3BAA1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3D487F7-9050-4871-B351-34A72ADB2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484" y="-1"/>
            <a:ext cx="8111296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43C27DD-EF6A-4C48-9669-C2970E71A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858281" y="-401562"/>
            <a:ext cx="6858004" cy="7661129"/>
          </a:xfrm>
          <a:prstGeom prst="rect">
            <a:avLst/>
          </a:prstGeom>
          <a:gradFill>
            <a:gsLst>
              <a:gs pos="0">
                <a:schemeClr val="accent1">
                  <a:alpha val="23000"/>
                </a:schemeClr>
              </a:gs>
              <a:gs pos="71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0"/>
                </a:srgb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84384FE-1C88-4CAA-8FB8-2313A3AE7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7519" y="-1"/>
            <a:ext cx="8118331" cy="6858000"/>
          </a:xfrm>
          <a:prstGeom prst="rect">
            <a:avLst/>
          </a:prstGeom>
          <a:gradFill>
            <a:gsLst>
              <a:gs pos="14000">
                <a:schemeClr val="accent1">
                  <a:alpha val="0"/>
                </a:schemeClr>
              </a:gs>
              <a:gs pos="100000">
                <a:srgbClr val="000000">
                  <a:alpha val="82000"/>
                </a:srgb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87B6A113-58CD-406C-BCE4-6E1F1F2BE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449520">
            <a:off x="2569700" y="983306"/>
            <a:ext cx="5005754" cy="5005754"/>
          </a:xfrm>
          <a:prstGeom prst="ellipse">
            <a:avLst/>
          </a:prstGeom>
          <a:gradFill>
            <a:gsLst>
              <a:gs pos="17000">
                <a:schemeClr val="accent1">
                  <a:lumMod val="75000"/>
                  <a:alpha val="0"/>
                </a:schemeClr>
              </a:gs>
              <a:gs pos="82000">
                <a:srgbClr val="000000">
                  <a:alpha val="24000"/>
                </a:srgb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6C3E9B-C75E-CE0A-8F22-87E1EDC4AE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1948" y="857251"/>
            <a:ext cx="6219582" cy="3160113"/>
          </a:xfrm>
        </p:spPr>
        <p:txBody>
          <a:bodyPr anchor="b">
            <a:normAutofit/>
          </a:bodyPr>
          <a:lstStyle/>
          <a:p>
            <a:pPr algn="l"/>
            <a:r>
              <a:rPr lang="en-US" sz="4800">
                <a:solidFill>
                  <a:srgbClr val="FFFFFF"/>
                </a:solidFill>
              </a:rPr>
              <a:t>Crime in New York City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05A1AA86-B7E6-4C02-AA34-F1A25CD4C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7518" y="4354178"/>
            <a:ext cx="8118330" cy="250381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33000"/>
                </a:schemeClr>
              </a:gs>
              <a:gs pos="83000">
                <a:srgbClr val="000000">
                  <a:alpha val="21000"/>
                </a:srgb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619B27-5AEB-C5BD-AC6C-FA36D78461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5661" y="4800600"/>
            <a:ext cx="5179879" cy="1200149"/>
          </a:xfrm>
        </p:spPr>
        <p:txBody>
          <a:bodyPr anchor="t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Final Project Data 606</a:t>
            </a:r>
          </a:p>
          <a:p>
            <a:pPr algn="l"/>
            <a:r>
              <a:rPr lang="en-US">
                <a:solidFill>
                  <a:srgbClr val="FFFFFF"/>
                </a:solidFill>
              </a:rPr>
              <a:t>Kossi Akplaka</a:t>
            </a:r>
          </a:p>
        </p:txBody>
      </p:sp>
      <p:pic>
        <p:nvPicPr>
          <p:cNvPr id="38" name="Video 37" descr="City And Traffic Lights">
            <a:extLst>
              <a:ext uri="{FF2B5EF4-FFF2-40B4-BE49-F238E27FC236}">
                <a16:creationId xmlns:a16="http://schemas.microsoft.com/office/drawing/2014/main" id="{D34C50C3-822F-0D07-497E-638EC158BE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8560981" y="2538899"/>
            <a:ext cx="3173819" cy="1780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936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78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38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AAE5E7-8A6A-FC3F-A9E4-633299716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Limitations of the analysis</a:t>
            </a:r>
          </a:p>
        </p:txBody>
      </p:sp>
      <p:graphicFrame>
        <p:nvGraphicFramePr>
          <p:cNvPr id="22" name="Content Placeholder 2">
            <a:extLst>
              <a:ext uri="{FF2B5EF4-FFF2-40B4-BE49-F238E27FC236}">
                <a16:creationId xmlns:a16="http://schemas.microsoft.com/office/drawing/2014/main" id="{F4705289-2FEA-4B71-4ABE-98E6640E2D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9750764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79093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E17E911-875F-4DE5-8699-99D9F1805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411351-B1BA-6E8B-3B32-0F42AF007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74C60-C023-1C9D-4D18-5B1AF0ACD3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1727" y="649480"/>
            <a:ext cx="3025303" cy="5546047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Data collection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Dependent variable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Independent variables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Research question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Tools for Inference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Conclusion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Importance and Limitations of the analysis</a:t>
            </a:r>
          </a:p>
        </p:txBody>
      </p:sp>
      <p:pic>
        <p:nvPicPr>
          <p:cNvPr id="13" name="Picture 12" descr="Desk with productivity items">
            <a:extLst>
              <a:ext uri="{FF2B5EF4-FFF2-40B4-BE49-F238E27FC236}">
                <a16:creationId xmlns:a16="http://schemas.microsoft.com/office/drawing/2014/main" id="{F3CE9F15-C598-A5F3-02AB-240A18AF0F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24" r="23340" b="-1"/>
          <a:stretch/>
        </p:blipFill>
        <p:spPr>
          <a:xfrm>
            <a:off x="8109502" y="10"/>
            <a:ext cx="408249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06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25A0A8-6A10-08D3-2D9A-C745D71A8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7714" y="467271"/>
            <a:ext cx="5211319" cy="2052522"/>
          </a:xfrm>
        </p:spPr>
        <p:txBody>
          <a:bodyPr anchor="b">
            <a:normAutofit/>
          </a:bodyPr>
          <a:lstStyle/>
          <a:p>
            <a:r>
              <a:rPr lang="en-US" sz="5600" b="1" dirty="0"/>
              <a:t>Data Collection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isplay stock market numbers">
            <a:extLst>
              <a:ext uri="{FF2B5EF4-FFF2-40B4-BE49-F238E27FC236}">
                <a16:creationId xmlns:a16="http://schemas.microsoft.com/office/drawing/2014/main" id="{E63D9FA6-0332-C65E-94B3-19A8940A7B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07" r="16042" b="-2"/>
          <a:stretch/>
        </p:blipFill>
        <p:spPr>
          <a:xfrm>
            <a:off x="505418" y="554151"/>
            <a:ext cx="5742189" cy="5742189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</p:spPr>
      </p:pic>
      <p:sp>
        <p:nvSpPr>
          <p:cNvPr id="20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956" y="703679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!!circle graphic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753" y="1562696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38431-B165-8CFD-8E82-5E4A6AD3B2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7715" y="2990818"/>
            <a:ext cx="4195673" cy="29138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Offenses of </a:t>
            </a:r>
            <a:r>
              <a:rPr lang="en-US" sz="2400" b="1" dirty="0">
                <a:solidFill>
                  <a:schemeClr val="tx1">
                    <a:alpha val="80000"/>
                  </a:schemeClr>
                </a:solidFill>
              </a:rPr>
              <a:t>DANGEROUS DRUGS </a:t>
            </a:r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and </a:t>
            </a:r>
            <a:r>
              <a:rPr lang="en-US" sz="2400" b="1" dirty="0">
                <a:solidFill>
                  <a:schemeClr val="tx1">
                    <a:alpha val="80000"/>
                  </a:schemeClr>
                </a:solidFill>
              </a:rPr>
              <a:t>DANGEROUS WEAPONS </a:t>
            </a:r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documented by the New York Police Department from January 1</a:t>
            </a:r>
            <a:r>
              <a:rPr lang="en-US" sz="2400" baseline="30000" dirty="0">
                <a:solidFill>
                  <a:schemeClr val="tx1">
                    <a:alpha val="80000"/>
                  </a:schemeClr>
                </a:solidFill>
              </a:rPr>
              <a:t>st</a:t>
            </a:r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, 2021, to December 31</a:t>
            </a:r>
            <a:r>
              <a:rPr lang="en-US" sz="2400" baseline="30000" dirty="0">
                <a:solidFill>
                  <a:schemeClr val="tx1">
                    <a:alpha val="80000"/>
                  </a:schemeClr>
                </a:solidFill>
              </a:rPr>
              <a:t>st</a:t>
            </a:r>
            <a:r>
              <a:rPr lang="en-US" sz="2400" dirty="0">
                <a:solidFill>
                  <a:schemeClr val="tx1">
                    <a:alpha val="80000"/>
                  </a:schemeClr>
                </a:solidFill>
              </a:rPr>
              <a:t>, 2022. </a:t>
            </a:r>
          </a:p>
          <a:p>
            <a:pPr marL="0" indent="0">
              <a:buNone/>
            </a:pPr>
            <a:endParaRPr lang="en-US" sz="2000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24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6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8132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ACAFCB-4C63-6810-A1A3-FB0426F45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Dependent variable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06747-0F3F-FA58-2DDD-42C1EAE2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b="1" dirty="0"/>
              <a:t>Response time: </a:t>
            </a:r>
            <a:r>
              <a:rPr lang="en-US" dirty="0"/>
              <a:t>Time difference between the exact time and the ending time of occurrence.</a:t>
            </a:r>
          </a:p>
        </p:txBody>
      </p:sp>
    </p:spTree>
    <p:extLst>
      <p:ext uri="{BB962C8B-B14F-4D97-AF65-F5344CB8AC3E}">
        <p14:creationId xmlns:p14="http://schemas.microsoft.com/office/powerpoint/2010/main" val="3409990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F52324-8CAC-725F-47A0-CBF6F0BA6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Independent variable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8CB8D1D-010B-9714-B5B8-48ACA4A0F6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8927106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02729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BDF2FD-5392-7E07-6083-584EB6B7A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99176-3098-49B8-A28C-8E91802F82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sz="2400" b="1" dirty="0"/>
              <a:t>Question 1:</a:t>
            </a:r>
            <a:r>
              <a:rPr lang="en-US" sz="2400" dirty="0"/>
              <a:t> Is there on average a significant difference in response time by law enforcement agencies for incidents involving 'DANGEROUS WEAPONS' compared to 'DANGEROUS DRUGS’? </a:t>
            </a:r>
          </a:p>
          <a:p>
            <a:endParaRPr lang="en-US" sz="2400" dirty="0"/>
          </a:p>
          <a:p>
            <a:r>
              <a:rPr lang="en-US" sz="2400" b="1" dirty="0"/>
              <a:t>Question 2</a:t>
            </a:r>
            <a:r>
              <a:rPr lang="en-US" sz="2400" dirty="0"/>
              <a:t>: Is there on average a significant difference in response time to reported incidents of 'DANGEROUS WEAPONS' between 'Queens' and 'Manhattan'?</a:t>
            </a:r>
          </a:p>
        </p:txBody>
      </p:sp>
    </p:spTree>
    <p:extLst>
      <p:ext uri="{BB962C8B-B14F-4D97-AF65-F5344CB8AC3E}">
        <p14:creationId xmlns:p14="http://schemas.microsoft.com/office/powerpoint/2010/main" val="2414474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26D172-2B0D-7763-F48B-DBFAAAD8D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Tools for the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C4DA0-A00B-FBA5-79BA-6571A7C25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/>
              <a:t>Two-sample-t-test: Method used to test whether the population means of two groups are equal or not.</a:t>
            </a:r>
          </a:p>
        </p:txBody>
      </p:sp>
    </p:spTree>
    <p:extLst>
      <p:ext uri="{BB962C8B-B14F-4D97-AF65-F5344CB8AC3E}">
        <p14:creationId xmlns:p14="http://schemas.microsoft.com/office/powerpoint/2010/main" val="1526708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FCC07F-C8CB-639C-44DC-1FD3AC966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816B1-C1D4-6095-91E8-B58F2B1CFE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sz="2400" dirty="0"/>
              <a:t>Research Question 1: The p-value is less than 0.05. There is enough evidence to infer that average response time is significantly different from offenses related to DANGEROUS DRUGS and DANGEROUS WEAPONS</a:t>
            </a:r>
          </a:p>
          <a:p>
            <a:endParaRPr lang="en-US" sz="2400" dirty="0"/>
          </a:p>
          <a:p>
            <a:r>
              <a:rPr lang="en-US" sz="2400" dirty="0"/>
              <a:t>Research Question 2: The p-value is greater than 0.05. We are 95% confident that the average response time related to DANGEROUS WEAPONS in Queens and Manhattan is not significantly different.</a:t>
            </a:r>
          </a:p>
        </p:txBody>
      </p:sp>
    </p:spTree>
    <p:extLst>
      <p:ext uri="{BB962C8B-B14F-4D97-AF65-F5344CB8AC3E}">
        <p14:creationId xmlns:p14="http://schemas.microsoft.com/office/powerpoint/2010/main" val="1961800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A69F69-93FE-0E79-954C-F70BDD205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Importance of the analysis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4E94024-AE2C-9F43-A36F-BA77B7281D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7673675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342433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293</Words>
  <Application>Microsoft Office PowerPoint</Application>
  <PresentationFormat>Widescreen</PresentationFormat>
  <Paragraphs>35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Crime in New York City</vt:lpstr>
      <vt:lpstr>Contents</vt:lpstr>
      <vt:lpstr>Data Collection</vt:lpstr>
      <vt:lpstr>Dependent variable</vt:lpstr>
      <vt:lpstr>Independent variable</vt:lpstr>
      <vt:lpstr>Research Question</vt:lpstr>
      <vt:lpstr>Tools for the Inference</vt:lpstr>
      <vt:lpstr>Conclusion</vt:lpstr>
      <vt:lpstr>Importance of the analysis</vt:lpstr>
      <vt:lpstr>Limitations of the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Crime in New York City</dc:title>
  <dc:creator>Kossi Akplaka</dc:creator>
  <cp:lastModifiedBy>Kossi Akplaka</cp:lastModifiedBy>
  <cp:revision>2</cp:revision>
  <dcterms:created xsi:type="dcterms:W3CDTF">2023-11-30T17:34:55Z</dcterms:created>
  <dcterms:modified xsi:type="dcterms:W3CDTF">2023-11-30T18:44:55Z</dcterms:modified>
</cp:coreProperties>
</file>

<file path=docProps/thumbnail.jpeg>
</file>